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png" ContentType="image/png"/>
  <Default Extension="rels" ContentType="application/vnd.openxmlformats-package.relationships+xml"/>
  <Default Extension="emf" ContentType="image/x-emf"/>
  <Default Extension="wmf" ContentType="image/x-wm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0" r:id="rId2"/>
    <p:sldId id="257" r:id="rId3"/>
    <p:sldId id="268" r:id="rId4"/>
    <p:sldId id="258" r:id="rId5"/>
    <p:sldId id="259" r:id="rId6"/>
    <p:sldId id="260" r:id="rId7"/>
    <p:sldId id="261" r:id="rId8"/>
    <p:sldId id="262" r:id="rId9"/>
    <p:sldId id="264" r:id="rId10"/>
    <p:sldId id="265" r:id="rId11"/>
    <p:sldId id="266" r:id="rId12"/>
    <p:sldId id="267" r:id="rId1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01"/>
    <p:restoredTop sz="94646"/>
  </p:normalViewPr>
  <p:slideViewPr>
    <p:cSldViewPr>
      <p:cViewPr varScale="1">
        <p:scale>
          <a:sx n="94" d="100"/>
          <a:sy n="94" d="100"/>
        </p:scale>
        <p:origin x="1328" y="1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presProps" Target="presProps.xml"/><Relationship Id="rId15" Type="http://schemas.openxmlformats.org/officeDocument/2006/relationships/viewProps" Target="viewProps.xml"/><Relationship Id="rId16" Type="http://schemas.openxmlformats.org/officeDocument/2006/relationships/theme" Target="theme/theme1.xml"/><Relationship Id="rId17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7558C2-E509-48BD-97FB-D33B3B12BBB1}" type="datetimeFigureOut">
              <a:rPr lang="en-US" smtClean="0"/>
              <a:pPr/>
              <a:t>11/13/17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AF91EB-7631-4A8E-9236-92D34716EA1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7558C2-E509-48BD-97FB-D33B3B12BBB1}" type="datetimeFigureOut">
              <a:rPr lang="en-US" smtClean="0"/>
              <a:pPr/>
              <a:t>11/13/17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AF91EB-7631-4A8E-9236-92D34716EA1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7558C2-E509-48BD-97FB-D33B3B12BBB1}" type="datetimeFigureOut">
              <a:rPr lang="en-US" smtClean="0"/>
              <a:pPr/>
              <a:t>11/13/17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AF91EB-7631-4A8E-9236-92D34716EA1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7558C2-E509-48BD-97FB-D33B3B12BBB1}" type="datetimeFigureOut">
              <a:rPr lang="en-US" smtClean="0"/>
              <a:pPr/>
              <a:t>11/13/17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AF91EB-7631-4A8E-9236-92D34716EA1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7558C2-E509-48BD-97FB-D33B3B12BBB1}" type="datetimeFigureOut">
              <a:rPr lang="en-US" smtClean="0"/>
              <a:pPr/>
              <a:t>11/13/17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AF91EB-7631-4A8E-9236-92D34716EA1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7558C2-E509-48BD-97FB-D33B3B12BBB1}" type="datetimeFigureOut">
              <a:rPr lang="en-US" smtClean="0"/>
              <a:pPr/>
              <a:t>11/13/17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AF91EB-7631-4A8E-9236-92D34716EA1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7558C2-E509-48BD-97FB-D33B3B12BBB1}" type="datetimeFigureOut">
              <a:rPr lang="en-US" smtClean="0"/>
              <a:pPr/>
              <a:t>11/13/17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AF91EB-7631-4A8E-9236-92D34716EA1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7558C2-E509-48BD-97FB-D33B3B12BBB1}" type="datetimeFigureOut">
              <a:rPr lang="en-US" smtClean="0"/>
              <a:pPr/>
              <a:t>11/13/17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AF91EB-7631-4A8E-9236-92D34716EA1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7558C2-E509-48BD-97FB-D33B3B12BBB1}" type="datetimeFigureOut">
              <a:rPr lang="en-US" smtClean="0"/>
              <a:pPr/>
              <a:t>11/13/17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AF91EB-7631-4A8E-9236-92D34716EA1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7558C2-E509-48BD-97FB-D33B3B12BBB1}" type="datetimeFigureOut">
              <a:rPr lang="en-US" smtClean="0"/>
              <a:pPr/>
              <a:t>11/13/17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AF91EB-7631-4A8E-9236-92D34716EA1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7558C2-E509-48BD-97FB-D33B3B12BBB1}" type="datetimeFigureOut">
              <a:rPr lang="en-US" smtClean="0"/>
              <a:pPr/>
              <a:t>11/13/17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AF91EB-7631-4A8E-9236-92D34716EA1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7558C2-E509-48BD-97FB-D33B3B12BBB1}" type="datetimeFigureOut">
              <a:rPr lang="en-US" smtClean="0"/>
              <a:pPr/>
              <a:t>11/13/17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AF91EB-7631-4A8E-9236-92D34716EA11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png"/><Relationship Id="rId3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2.png"/><Relationship Id="rId3" Type="http://schemas.openxmlformats.org/officeDocument/2006/relationships/image" Target="../media/image33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4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5.png"/></Relationships>
</file>

<file path=ppt/slides/_rels/slide2.xml.rels><?xml version="1.0" encoding="UTF-8" standalone="yes"?>
<Relationships xmlns="http://schemas.openxmlformats.org/package/2006/relationships"><Relationship Id="rId11" Type="http://schemas.openxmlformats.org/officeDocument/2006/relationships/image" Target="../media/image12.emf"/><Relationship Id="rId12" Type="http://schemas.openxmlformats.org/officeDocument/2006/relationships/image" Target="../media/image13.emf"/><Relationship Id="rId13" Type="http://schemas.openxmlformats.org/officeDocument/2006/relationships/image" Target="../media/image14.emf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.png"/><Relationship Id="rId3" Type="http://schemas.openxmlformats.org/officeDocument/2006/relationships/image" Target="../media/image4.emf"/><Relationship Id="rId4" Type="http://schemas.openxmlformats.org/officeDocument/2006/relationships/image" Target="../media/image5.emf"/><Relationship Id="rId5" Type="http://schemas.openxmlformats.org/officeDocument/2006/relationships/image" Target="../media/image6.emf"/><Relationship Id="rId6" Type="http://schemas.openxmlformats.org/officeDocument/2006/relationships/image" Target="../media/image7.emf"/><Relationship Id="rId7" Type="http://schemas.openxmlformats.org/officeDocument/2006/relationships/image" Target="../media/image8.emf"/><Relationship Id="rId8" Type="http://schemas.openxmlformats.org/officeDocument/2006/relationships/image" Target="../media/image9.emf"/><Relationship Id="rId9" Type="http://schemas.openxmlformats.org/officeDocument/2006/relationships/image" Target="../media/image10.emf"/><Relationship Id="rId10" Type="http://schemas.openxmlformats.org/officeDocument/2006/relationships/image" Target="../media/image11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4" Type="http://schemas.openxmlformats.org/officeDocument/2006/relationships/image" Target="../media/image17.emf"/><Relationship Id="rId5" Type="http://schemas.openxmlformats.org/officeDocument/2006/relationships/image" Target="../media/image18.emf"/><Relationship Id="rId6" Type="http://schemas.openxmlformats.org/officeDocument/2006/relationships/image" Target="../media/image19.emf"/><Relationship Id="rId7" Type="http://schemas.openxmlformats.org/officeDocument/2006/relationships/image" Target="../media/image20.emf"/><Relationship Id="rId8" Type="http://schemas.openxmlformats.org/officeDocument/2006/relationships/image" Target="../media/image21.emf"/><Relationship Id="rId9" Type="http://schemas.openxmlformats.org/officeDocument/2006/relationships/image" Target="../media/image22.emf"/><Relationship Id="rId10" Type="http://schemas.openxmlformats.org/officeDocument/2006/relationships/image" Target="../media/image23.emf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5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4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5.png"/><Relationship Id="rId3" Type="http://schemas.openxmlformats.org/officeDocument/2006/relationships/image" Target="../media/image26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7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8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6.png"/><Relationship Id="rId3" Type="http://schemas.openxmlformats.org/officeDocument/2006/relationships/image" Target="../media/image29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0.wmf"/><Relationship Id="rId3" Type="http://schemas.openxmlformats.org/officeDocument/2006/relationships/image" Target="../media/image3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1200" y="457200"/>
            <a:ext cx="5219700" cy="23749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3200" y="2853709"/>
            <a:ext cx="4216400" cy="3086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263898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/>
          <p:cNvGrpSpPr/>
          <p:nvPr/>
        </p:nvGrpSpPr>
        <p:grpSpPr>
          <a:xfrm>
            <a:off x="304800" y="1219200"/>
            <a:ext cx="8839200" cy="4572000"/>
            <a:chOff x="304800" y="1219200"/>
            <a:chExt cx="8839200" cy="4572000"/>
          </a:xfrm>
        </p:grpSpPr>
        <p:pic>
          <p:nvPicPr>
            <p:cNvPr id="8194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 r="5691"/>
            <a:stretch>
              <a:fillRect/>
            </a:stretch>
          </p:blipFill>
          <p:spPr bwMode="auto">
            <a:xfrm>
              <a:off x="304800" y="1219200"/>
              <a:ext cx="8839200" cy="4572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04800" y="2133600"/>
              <a:ext cx="2678206" cy="381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2" name="TextBox 11"/>
          <p:cNvSpPr txBox="1"/>
          <p:nvPr/>
        </p:nvSpPr>
        <p:spPr>
          <a:xfrm>
            <a:off x="2667000" y="1143000"/>
            <a:ext cx="4495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Il </a:t>
            </a:r>
            <a:r>
              <a:rPr lang="en-US" sz="2400" dirty="0" err="1" smtClean="0">
                <a:solidFill>
                  <a:srgbClr val="FF0000"/>
                </a:solidFill>
                <a:latin typeface="Comic Sans MS" panose="030F0702030302020204" pitchFamily="66" charset="0"/>
              </a:rPr>
              <a:t>veut</a:t>
            </a:r>
            <a:r>
              <a:rPr lang="en-US" sz="2400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 un sandwich.</a:t>
            </a:r>
            <a:endParaRPr lang="en-US" sz="2400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124200" y="1905000"/>
            <a:ext cx="4495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Nous </a:t>
            </a:r>
            <a:r>
              <a:rPr lang="en-US" sz="2400" dirty="0" err="1" smtClean="0">
                <a:solidFill>
                  <a:srgbClr val="FF0000"/>
                </a:solidFill>
                <a:latin typeface="Comic Sans MS" panose="030F0702030302020204" pitchFamily="66" charset="0"/>
              </a:rPr>
              <a:t>voulons</a:t>
            </a:r>
            <a:r>
              <a:rPr lang="en-US" sz="2400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  <a:latin typeface="Comic Sans MS" panose="030F0702030302020204" pitchFamily="66" charset="0"/>
              </a:rPr>
              <a:t>aller</a:t>
            </a:r>
            <a:r>
              <a:rPr lang="en-US" sz="2400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 au </a:t>
            </a:r>
            <a:r>
              <a:rPr lang="en-US" sz="2400" dirty="0" err="1" smtClean="0">
                <a:solidFill>
                  <a:srgbClr val="FF0000"/>
                </a:solidFill>
                <a:latin typeface="Comic Sans MS" panose="030F0702030302020204" pitchFamily="66" charset="0"/>
              </a:rPr>
              <a:t>cinéma</a:t>
            </a:r>
            <a:r>
              <a:rPr lang="en-US" sz="2400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.</a:t>
            </a:r>
            <a:endParaRPr lang="en-US" sz="2400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124200" y="2667000"/>
            <a:ext cx="4495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err="1" smtClean="0">
                <a:solidFill>
                  <a:srgbClr val="FF0000"/>
                </a:solidFill>
                <a:latin typeface="Comic Sans MS" panose="030F0702030302020204" pitchFamily="66" charset="0"/>
              </a:rPr>
              <a:t>Veux-tu</a:t>
            </a:r>
            <a:r>
              <a:rPr lang="en-US" sz="2400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 faire du jogging?</a:t>
            </a:r>
            <a:endParaRPr lang="en-US" sz="2400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133600" y="3429000"/>
            <a:ext cx="4495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Je </a:t>
            </a:r>
            <a:r>
              <a:rPr lang="en-US" sz="2400" dirty="0" err="1" smtClean="0">
                <a:solidFill>
                  <a:srgbClr val="FF0000"/>
                </a:solidFill>
                <a:latin typeface="Comic Sans MS" panose="030F0702030302020204" pitchFamily="66" charset="0"/>
              </a:rPr>
              <a:t>veux</a:t>
            </a:r>
            <a:r>
              <a:rPr lang="en-US" sz="2400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  <a:latin typeface="Comic Sans MS" panose="030F0702030302020204" pitchFamily="66" charset="0"/>
              </a:rPr>
              <a:t>bien</a:t>
            </a:r>
            <a:r>
              <a:rPr lang="en-US" sz="2400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.</a:t>
            </a:r>
            <a:endParaRPr lang="en-US" sz="2400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743200" y="4191000"/>
            <a:ext cx="4495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Nous </a:t>
            </a:r>
            <a:r>
              <a:rPr lang="en-US" sz="2400" dirty="0" err="1" smtClean="0">
                <a:solidFill>
                  <a:srgbClr val="FF0000"/>
                </a:solidFill>
                <a:latin typeface="Comic Sans MS" panose="030F0702030302020204" pitchFamily="66" charset="0"/>
              </a:rPr>
              <a:t>pouvons</a:t>
            </a:r>
            <a:r>
              <a:rPr lang="en-US" sz="2400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  <a:latin typeface="Comic Sans MS" panose="030F0702030302020204" pitchFamily="66" charset="0"/>
              </a:rPr>
              <a:t>danser</a:t>
            </a:r>
            <a:r>
              <a:rPr lang="en-US" sz="2400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  <a:latin typeface="Comic Sans MS" panose="030F0702030302020204" pitchFamily="66" charset="0"/>
              </a:rPr>
              <a:t>ce</a:t>
            </a:r>
            <a:r>
              <a:rPr lang="en-US" sz="2400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  <a:latin typeface="Comic Sans MS" panose="030F0702030302020204" pitchFamily="66" charset="0"/>
              </a:rPr>
              <a:t>soir</a:t>
            </a:r>
            <a:r>
              <a:rPr lang="en-US" sz="2400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.</a:t>
            </a:r>
            <a:endParaRPr lang="en-US" sz="2400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514600" y="4953000"/>
            <a:ext cx="5105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Il ne </a:t>
            </a:r>
            <a:r>
              <a:rPr lang="en-US" sz="2400" dirty="0" err="1" smtClean="0">
                <a:solidFill>
                  <a:srgbClr val="FF0000"/>
                </a:solidFill>
                <a:latin typeface="Comic Sans MS" panose="030F0702030302020204" pitchFamily="66" charset="0"/>
              </a:rPr>
              <a:t>peut</a:t>
            </a:r>
            <a:r>
              <a:rPr lang="en-US" sz="2400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 pas manger avec nous.</a:t>
            </a:r>
            <a:endParaRPr lang="en-US" sz="2400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104564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  <p:bldP spid="16" grpId="0"/>
      <p:bldP spid="1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1219200"/>
            <a:ext cx="8763000" cy="396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3429000" y="1143000"/>
            <a:ext cx="533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Nous ne </a:t>
            </a:r>
            <a:r>
              <a:rPr lang="en-US" sz="2400" dirty="0" err="1" smtClean="0">
                <a:solidFill>
                  <a:srgbClr val="FF0000"/>
                </a:solidFill>
                <a:latin typeface="Comic Sans MS" panose="030F0702030302020204" pitchFamily="66" charset="0"/>
              </a:rPr>
              <a:t>pouvons</a:t>
            </a:r>
            <a:r>
              <a:rPr lang="en-US" sz="2400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 pas </a:t>
            </a:r>
            <a:r>
              <a:rPr lang="en-US" sz="2400" dirty="0" err="1" smtClean="0">
                <a:solidFill>
                  <a:srgbClr val="FF0000"/>
                </a:solidFill>
                <a:latin typeface="Comic Sans MS" panose="030F0702030302020204" pitchFamily="66" charset="0"/>
              </a:rPr>
              <a:t>aller</a:t>
            </a:r>
            <a:r>
              <a:rPr lang="en-US" sz="2400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 au </a:t>
            </a:r>
            <a:r>
              <a:rPr lang="en-US" sz="2400" dirty="0" err="1" smtClean="0">
                <a:solidFill>
                  <a:srgbClr val="FF0000"/>
                </a:solidFill>
                <a:latin typeface="Comic Sans MS" panose="030F0702030302020204" pitchFamily="66" charset="0"/>
              </a:rPr>
              <a:t>cinéma</a:t>
            </a:r>
            <a:r>
              <a:rPr lang="en-US" sz="2400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.</a:t>
            </a:r>
            <a:endParaRPr lang="en-US" sz="2400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590800" y="1905000"/>
            <a:ext cx="4495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err="1" smtClean="0">
                <a:solidFill>
                  <a:srgbClr val="FF0000"/>
                </a:solidFill>
                <a:latin typeface="Comic Sans MS" panose="030F0702030302020204" pitchFamily="66" charset="0"/>
              </a:rPr>
              <a:t>Peux-tu</a:t>
            </a:r>
            <a:r>
              <a:rPr lang="en-US" sz="2400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 faire du jogging?</a:t>
            </a:r>
            <a:endParaRPr lang="en-US" sz="2400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743200" y="2743200"/>
            <a:ext cx="4495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Je </a:t>
            </a:r>
            <a:r>
              <a:rPr lang="en-US" sz="2400" dirty="0" err="1" smtClean="0">
                <a:solidFill>
                  <a:srgbClr val="FF0000"/>
                </a:solidFill>
                <a:latin typeface="Comic Sans MS" panose="030F0702030302020204" pitchFamily="66" charset="0"/>
              </a:rPr>
              <a:t>dois</a:t>
            </a:r>
            <a:r>
              <a:rPr lang="en-US" sz="2400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  <a:latin typeface="Comic Sans MS" panose="030F0702030302020204" pitchFamily="66" charset="0"/>
              </a:rPr>
              <a:t>danser</a:t>
            </a:r>
            <a:r>
              <a:rPr lang="en-US" sz="2400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  <a:latin typeface="Comic Sans MS" panose="030F0702030302020204" pitchFamily="66" charset="0"/>
              </a:rPr>
              <a:t>ce</a:t>
            </a:r>
            <a:r>
              <a:rPr lang="en-US" sz="2400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  <a:latin typeface="Comic Sans MS" panose="030F0702030302020204" pitchFamily="66" charset="0"/>
              </a:rPr>
              <a:t>soir</a:t>
            </a:r>
            <a:r>
              <a:rPr lang="en-US" sz="2400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.</a:t>
            </a:r>
            <a:endParaRPr lang="en-US" sz="2400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514600" y="3581400"/>
            <a:ext cx="4495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Il </a:t>
            </a:r>
            <a:r>
              <a:rPr lang="en-US" sz="2400" dirty="0" err="1" smtClean="0">
                <a:solidFill>
                  <a:srgbClr val="FF0000"/>
                </a:solidFill>
                <a:latin typeface="Comic Sans MS" panose="030F0702030302020204" pitchFamily="66" charset="0"/>
              </a:rPr>
              <a:t>doit</a:t>
            </a:r>
            <a:r>
              <a:rPr lang="en-US" sz="2400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 manger avec nous.</a:t>
            </a:r>
            <a:endParaRPr lang="en-US" sz="2400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505200" y="4419600"/>
            <a:ext cx="5257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Nous ne </a:t>
            </a:r>
            <a:r>
              <a:rPr lang="en-US" sz="2400" dirty="0" err="1" smtClean="0">
                <a:solidFill>
                  <a:srgbClr val="FF0000"/>
                </a:solidFill>
                <a:latin typeface="Comic Sans MS" panose="030F0702030302020204" pitchFamily="66" charset="0"/>
              </a:rPr>
              <a:t>devons</a:t>
            </a:r>
            <a:r>
              <a:rPr lang="en-US" sz="2400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 pas </a:t>
            </a:r>
            <a:r>
              <a:rPr lang="en-US" sz="2400" dirty="0" err="1" smtClean="0">
                <a:solidFill>
                  <a:srgbClr val="FF0000"/>
                </a:solidFill>
                <a:latin typeface="Comic Sans MS" panose="030F0702030302020204" pitchFamily="66" charset="0"/>
              </a:rPr>
              <a:t>aller</a:t>
            </a:r>
            <a:r>
              <a:rPr lang="en-US" sz="2400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 au </a:t>
            </a:r>
            <a:r>
              <a:rPr lang="en-US" sz="2400" dirty="0" err="1" smtClean="0">
                <a:solidFill>
                  <a:srgbClr val="FF0000"/>
                </a:solidFill>
                <a:latin typeface="Comic Sans MS" panose="030F0702030302020204" pitchFamily="66" charset="0"/>
              </a:rPr>
              <a:t>cinéma</a:t>
            </a:r>
            <a:r>
              <a:rPr lang="en-US" sz="2400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.</a:t>
            </a:r>
            <a:endParaRPr lang="en-US" sz="2400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886200" y="4876800"/>
            <a:ext cx="3657600" cy="261610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sz="1100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Notice the NE PAS go only around the first verb</a:t>
            </a:r>
            <a:endParaRPr lang="en-US" sz="1100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581400" y="1600200"/>
            <a:ext cx="3657600" cy="261610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sz="1100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Notice the NE PAS go only around the first verb</a:t>
            </a:r>
            <a:endParaRPr lang="en-US" sz="1100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104564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  <p:bldP spid="13" grpId="0" animBg="1"/>
      <p:bldP spid="1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" y="1066800"/>
            <a:ext cx="8797893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1752600" y="1066800"/>
            <a:ext cx="4495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Je </a:t>
            </a:r>
            <a:r>
              <a:rPr lang="en-US" sz="2400" dirty="0" err="1" smtClean="0">
                <a:solidFill>
                  <a:srgbClr val="FF0000"/>
                </a:solidFill>
                <a:latin typeface="Comic Sans MS" panose="030F0702030302020204" pitchFamily="66" charset="0"/>
              </a:rPr>
              <a:t>veux</a:t>
            </a:r>
            <a:r>
              <a:rPr lang="en-US" sz="2400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 chanter.</a:t>
            </a:r>
            <a:endParaRPr lang="en-US" sz="2400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981200" y="1752600"/>
            <a:ext cx="4495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Je ne </a:t>
            </a:r>
            <a:r>
              <a:rPr lang="en-US" sz="2400" dirty="0" err="1" smtClean="0">
                <a:solidFill>
                  <a:srgbClr val="FF0000"/>
                </a:solidFill>
                <a:latin typeface="Comic Sans MS" panose="030F0702030302020204" pitchFamily="66" charset="0"/>
              </a:rPr>
              <a:t>peux</a:t>
            </a:r>
            <a:r>
              <a:rPr lang="en-US" sz="2400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 pas </a:t>
            </a:r>
            <a:r>
              <a:rPr lang="en-US" sz="2400" dirty="0" err="1" smtClean="0">
                <a:solidFill>
                  <a:srgbClr val="FF0000"/>
                </a:solidFill>
                <a:latin typeface="Comic Sans MS" panose="030F0702030302020204" pitchFamily="66" charset="0"/>
              </a:rPr>
              <a:t>danser</a:t>
            </a:r>
            <a:r>
              <a:rPr lang="en-US" sz="2400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.</a:t>
            </a:r>
            <a:endParaRPr lang="en-US" sz="2400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981200" y="2514600"/>
            <a:ext cx="4495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Je </a:t>
            </a:r>
            <a:r>
              <a:rPr lang="en-US" sz="2400" dirty="0" err="1" smtClean="0">
                <a:solidFill>
                  <a:srgbClr val="FF0000"/>
                </a:solidFill>
                <a:latin typeface="Comic Sans MS" panose="030F0702030302020204" pitchFamily="66" charset="0"/>
              </a:rPr>
              <a:t>dois</a:t>
            </a:r>
            <a:r>
              <a:rPr lang="en-US" sz="2400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  <a:latin typeface="Comic Sans MS" panose="030F0702030302020204" pitchFamily="66" charset="0"/>
              </a:rPr>
              <a:t>étudier</a:t>
            </a:r>
            <a:r>
              <a:rPr lang="en-US" sz="2400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.</a:t>
            </a:r>
            <a:endParaRPr lang="en-US" sz="2400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286000" y="3276600"/>
            <a:ext cx="4495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Je </a:t>
            </a:r>
            <a:r>
              <a:rPr lang="en-US" sz="2400" dirty="0" err="1" smtClean="0">
                <a:solidFill>
                  <a:srgbClr val="FF0000"/>
                </a:solidFill>
                <a:latin typeface="Comic Sans MS" panose="030F0702030302020204" pitchFamily="66" charset="0"/>
              </a:rPr>
              <a:t>voudrais</a:t>
            </a:r>
            <a:r>
              <a:rPr lang="en-US" sz="2400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 manger.</a:t>
            </a:r>
            <a:endParaRPr lang="en-US" sz="2400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209800" y="4114800"/>
            <a:ext cx="4495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err="1" smtClean="0">
                <a:solidFill>
                  <a:srgbClr val="FF0000"/>
                </a:solidFill>
                <a:latin typeface="Comic Sans MS" panose="030F0702030302020204" pitchFamily="66" charset="0"/>
              </a:rPr>
              <a:t>Tu</a:t>
            </a:r>
            <a:r>
              <a:rPr lang="en-US" sz="2400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  <a:latin typeface="Comic Sans MS" panose="030F0702030302020204" pitchFamily="66" charset="0"/>
              </a:rPr>
              <a:t>aimes</a:t>
            </a:r>
            <a:r>
              <a:rPr lang="en-US" sz="2400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 voyager.</a:t>
            </a:r>
            <a:endParaRPr lang="en-US" sz="2400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590800" y="4876800"/>
            <a:ext cx="4495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Nous </a:t>
            </a:r>
            <a:r>
              <a:rPr lang="en-US" sz="2400" dirty="0" err="1" smtClean="0">
                <a:solidFill>
                  <a:srgbClr val="FF0000"/>
                </a:solidFill>
                <a:latin typeface="Comic Sans MS" panose="030F0702030302020204" pitchFamily="66" charset="0"/>
              </a:rPr>
              <a:t>aimons</a:t>
            </a:r>
            <a:r>
              <a:rPr lang="en-US" sz="2400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  <a:latin typeface="Comic Sans MS" panose="030F0702030302020204" pitchFamily="66" charset="0"/>
              </a:rPr>
              <a:t>jouer</a:t>
            </a:r>
            <a:r>
              <a:rPr lang="en-US" sz="2400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 au foot.</a:t>
            </a:r>
            <a:endParaRPr lang="en-US" sz="2400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104564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  <p:bldP spid="1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 b="62319"/>
          <a:stretch>
            <a:fillRect/>
          </a:stretch>
        </p:blipFill>
        <p:spPr bwMode="auto">
          <a:xfrm>
            <a:off x="279446" y="152400"/>
            <a:ext cx="8864554" cy="198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838200" y="457200"/>
            <a:ext cx="2057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conjugated verb</a:t>
            </a:r>
            <a:endParaRPr lang="en-US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419600" y="468868"/>
            <a:ext cx="11972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infinitive</a:t>
            </a:r>
            <a:endParaRPr lang="en-US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pic>
        <p:nvPicPr>
          <p:cNvPr id="36" name="Picture 35"/>
          <p:cNvPicPr>
            <a:picLocks noChangeAspect="1"/>
          </p:cNvPicPr>
          <p:nvPr/>
        </p:nvPicPr>
        <p:blipFill rotWithShape="1">
          <a:blip r:embed="rId3" cstate="print"/>
          <a:srcRect t="23552"/>
          <a:stretch/>
        </p:blipFill>
        <p:spPr>
          <a:xfrm>
            <a:off x="0" y="2209800"/>
            <a:ext cx="8865124" cy="4330419"/>
          </a:xfrm>
          <a:prstGeom prst="rect">
            <a:avLst/>
          </a:prstGeom>
        </p:spPr>
      </p:pic>
      <p:pic>
        <p:nvPicPr>
          <p:cNvPr id="37" name="Picture 36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763000" y="2610533"/>
            <a:ext cx="1476000" cy="513667"/>
          </a:xfrm>
          <a:prstGeom prst="rect">
            <a:avLst/>
          </a:prstGeom>
        </p:spPr>
      </p:pic>
      <p:pic>
        <p:nvPicPr>
          <p:cNvPr id="38" name="Picture 37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752600" y="2590800"/>
            <a:ext cx="1291500" cy="429333"/>
          </a:xfrm>
          <a:prstGeom prst="rect">
            <a:avLst/>
          </a:prstGeom>
        </p:spPr>
      </p:pic>
      <p:pic>
        <p:nvPicPr>
          <p:cNvPr id="39" name="Picture 38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601536" y="3105699"/>
            <a:ext cx="1814250" cy="406333"/>
          </a:xfrm>
          <a:prstGeom prst="rect">
            <a:avLst/>
          </a:prstGeom>
        </p:spPr>
      </p:pic>
      <p:pic>
        <p:nvPicPr>
          <p:cNvPr id="40" name="Picture 39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5562600" y="3124200"/>
            <a:ext cx="2029500" cy="605667"/>
          </a:xfrm>
          <a:prstGeom prst="rect">
            <a:avLst/>
          </a:prstGeom>
        </p:spPr>
      </p:pic>
      <p:pic>
        <p:nvPicPr>
          <p:cNvPr id="41" name="Picture 40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1751250" y="3581400"/>
            <a:ext cx="1353000" cy="406333"/>
          </a:xfrm>
          <a:prstGeom prst="rect">
            <a:avLst/>
          </a:prstGeom>
        </p:spPr>
      </p:pic>
      <p:pic>
        <p:nvPicPr>
          <p:cNvPr id="43" name="Picture 42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1905000" y="4038600"/>
            <a:ext cx="1045500" cy="421667"/>
          </a:xfrm>
          <a:prstGeom prst="rect">
            <a:avLst/>
          </a:prstGeom>
        </p:spPr>
      </p:pic>
      <p:pic>
        <p:nvPicPr>
          <p:cNvPr id="44" name="Picture 43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5638800" y="3657600"/>
            <a:ext cx="1783500" cy="536667"/>
          </a:xfrm>
          <a:prstGeom prst="rect">
            <a:avLst/>
          </a:prstGeom>
        </p:spPr>
      </p:pic>
      <p:pic>
        <p:nvPicPr>
          <p:cNvPr id="45" name="Picture 44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1674259" y="2180772"/>
            <a:ext cx="1322250" cy="421667"/>
          </a:xfrm>
          <a:prstGeom prst="rect">
            <a:avLst/>
          </a:prstGeom>
        </p:spPr>
      </p:pic>
      <p:sp>
        <p:nvSpPr>
          <p:cNvPr id="46" name="TextBox 45"/>
          <p:cNvSpPr txBox="1"/>
          <p:nvPr/>
        </p:nvSpPr>
        <p:spPr>
          <a:xfrm>
            <a:off x="304800" y="2362200"/>
            <a:ext cx="7541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Je</a:t>
            </a:r>
            <a:endParaRPr lang="en-US" sz="2400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pic>
        <p:nvPicPr>
          <p:cNvPr id="47" name="Picture 46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1752600" y="5029200"/>
            <a:ext cx="4053717" cy="602522"/>
          </a:xfrm>
          <a:prstGeom prst="rect">
            <a:avLst/>
          </a:prstGeom>
        </p:spPr>
      </p:pic>
      <p:pic>
        <p:nvPicPr>
          <p:cNvPr id="48" name="Picture 47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1524000" y="5638800"/>
            <a:ext cx="3444000" cy="58266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4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85800"/>
            <a:ext cx="9144000" cy="10394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143000" y="1828800"/>
            <a:ext cx="2587750" cy="12192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295400" y="3124200"/>
            <a:ext cx="2513467" cy="1126829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143000" y="4495800"/>
            <a:ext cx="2797136" cy="1193242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143000" y="5786262"/>
            <a:ext cx="2819400" cy="1071738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4949018" y="1828800"/>
            <a:ext cx="2702872" cy="129540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4876800" y="3505200"/>
            <a:ext cx="1828800" cy="793239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4800600" y="4495800"/>
            <a:ext cx="3515516" cy="91440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4876800" y="5562600"/>
            <a:ext cx="3465350" cy="1066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762000"/>
            <a:ext cx="8724600" cy="541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3429000" y="685800"/>
            <a:ext cx="2057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to want</a:t>
            </a:r>
            <a:endParaRPr lang="en-US" sz="2800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09600" y="1905000"/>
            <a:ext cx="11972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err="1" smtClean="0">
                <a:solidFill>
                  <a:srgbClr val="FF0000"/>
                </a:solidFill>
                <a:latin typeface="Comic Sans MS" panose="030F0702030302020204" pitchFamily="66" charset="0"/>
              </a:rPr>
              <a:t>veux</a:t>
            </a:r>
            <a:endParaRPr lang="en-US" sz="2400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85800" y="2438400"/>
            <a:ext cx="11972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err="1" smtClean="0">
                <a:solidFill>
                  <a:srgbClr val="FF0000"/>
                </a:solidFill>
                <a:latin typeface="Comic Sans MS" panose="030F0702030302020204" pitchFamily="66" charset="0"/>
              </a:rPr>
              <a:t>veux</a:t>
            </a:r>
            <a:endParaRPr lang="en-US" sz="2400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914400" y="2971800"/>
            <a:ext cx="990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err="1" smtClean="0">
                <a:solidFill>
                  <a:srgbClr val="FF0000"/>
                </a:solidFill>
                <a:latin typeface="Comic Sans MS" panose="030F0702030302020204" pitchFamily="66" charset="0"/>
              </a:rPr>
              <a:t>veut</a:t>
            </a:r>
            <a:endParaRPr lang="en-US" sz="2400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038600" y="1900535"/>
            <a:ext cx="1447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err="1" smtClean="0">
                <a:solidFill>
                  <a:srgbClr val="FF0000"/>
                </a:solidFill>
                <a:latin typeface="Comic Sans MS" panose="030F0702030302020204" pitchFamily="66" charset="0"/>
              </a:rPr>
              <a:t>voulons</a:t>
            </a:r>
            <a:endParaRPr lang="en-US" sz="2400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114800" y="2438400"/>
            <a:ext cx="11972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err="1" smtClean="0">
                <a:solidFill>
                  <a:srgbClr val="FF0000"/>
                </a:solidFill>
                <a:latin typeface="Comic Sans MS" panose="030F0702030302020204" pitchFamily="66" charset="0"/>
              </a:rPr>
              <a:t>voulez</a:t>
            </a:r>
            <a:endParaRPr lang="en-US" sz="2400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191000" y="3043535"/>
            <a:ext cx="1447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err="1" smtClean="0">
                <a:solidFill>
                  <a:srgbClr val="FF0000"/>
                </a:solidFill>
                <a:latin typeface="Comic Sans MS" panose="030F0702030302020204" pitchFamily="66" charset="0"/>
              </a:rPr>
              <a:t>veulent</a:t>
            </a:r>
            <a:endParaRPr lang="en-US" sz="2400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7543800" y="3505200"/>
            <a:ext cx="11972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err="1" smtClean="0">
                <a:solidFill>
                  <a:srgbClr val="FF0000"/>
                </a:solidFill>
                <a:latin typeface="Comic Sans MS" panose="030F0702030302020204" pitchFamily="66" charset="0"/>
              </a:rPr>
              <a:t>voulu</a:t>
            </a:r>
            <a:endParaRPr lang="en-US" sz="2400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743200" y="4343400"/>
            <a:ext cx="4495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She wants to play soccer.</a:t>
            </a:r>
            <a:endParaRPr lang="en-US" sz="2400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819400" y="4876800"/>
            <a:ext cx="4495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They don’t want to talk.</a:t>
            </a:r>
            <a:endParaRPr lang="en-US" sz="2400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04800" y="5334000"/>
            <a:ext cx="3657600" cy="261610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sz="1100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Notice the NE PAS go only around the first verb</a:t>
            </a:r>
            <a:endParaRPr lang="en-US" sz="1100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514600" y="5558135"/>
            <a:ext cx="4495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Do you all want to dance?</a:t>
            </a:r>
            <a:endParaRPr lang="en-US" sz="2400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 animBg="1"/>
      <p:bldP spid="1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2743200"/>
            <a:ext cx="8349928" cy="1995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9000" y="457200"/>
            <a:ext cx="1655765" cy="1655765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3352800" y="2971800"/>
            <a:ext cx="1752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err="1" smtClean="0">
                <a:solidFill>
                  <a:srgbClr val="FF0000"/>
                </a:solidFill>
                <a:latin typeface="Comic Sans MS" panose="030F0702030302020204" pitchFamily="66" charset="0"/>
              </a:rPr>
              <a:t>voudrais</a:t>
            </a:r>
            <a:endParaRPr lang="en-US" sz="2800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553200" y="3048000"/>
            <a:ext cx="1676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would like</a:t>
            </a:r>
            <a:endParaRPr lang="en-US" sz="2400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048000" y="3505200"/>
            <a:ext cx="4343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Je </a:t>
            </a:r>
            <a:r>
              <a:rPr lang="en-US" sz="2800" dirty="0" err="1" smtClean="0">
                <a:solidFill>
                  <a:srgbClr val="FF0000"/>
                </a:solidFill>
                <a:latin typeface="Comic Sans MS" panose="030F0702030302020204" pitchFamily="66" charset="0"/>
              </a:rPr>
              <a:t>voudrais</a:t>
            </a:r>
            <a:r>
              <a:rPr lang="en-US" sz="2800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 un sandwich.</a:t>
            </a:r>
            <a:endParaRPr lang="en-US" sz="2800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819400" y="3962400"/>
            <a:ext cx="3124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Je </a:t>
            </a:r>
            <a:r>
              <a:rPr lang="en-US" sz="2400" dirty="0" err="1" smtClean="0">
                <a:solidFill>
                  <a:srgbClr val="FF0000"/>
                </a:solidFill>
                <a:latin typeface="Comic Sans MS" panose="030F0702030302020204" pitchFamily="66" charset="0"/>
              </a:rPr>
              <a:t>voudrais</a:t>
            </a:r>
            <a:r>
              <a:rPr lang="en-US" sz="2400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  <a:latin typeface="Comic Sans MS" panose="030F0702030302020204" pitchFamily="66" charset="0"/>
              </a:rPr>
              <a:t>partir</a:t>
            </a:r>
            <a:r>
              <a:rPr lang="en-US" sz="2400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.</a:t>
            </a:r>
            <a:endParaRPr lang="en-US" sz="2400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685800"/>
            <a:ext cx="8668792" cy="556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3505200" y="762000"/>
            <a:ext cx="5105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“may”       to be able to    to “can” </a:t>
            </a:r>
            <a:endParaRPr lang="en-US" sz="2400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09600" y="1680865"/>
            <a:ext cx="11972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err="1">
                <a:solidFill>
                  <a:srgbClr val="FF0000"/>
                </a:solidFill>
                <a:latin typeface="Comic Sans MS" panose="030F0702030302020204" pitchFamily="66" charset="0"/>
              </a:rPr>
              <a:t>p</a:t>
            </a:r>
            <a:r>
              <a:rPr lang="en-US" sz="2400" dirty="0" err="1" smtClean="0">
                <a:solidFill>
                  <a:srgbClr val="FF0000"/>
                </a:solidFill>
                <a:latin typeface="Comic Sans MS" panose="030F0702030302020204" pitchFamily="66" charset="0"/>
              </a:rPr>
              <a:t>eux</a:t>
            </a:r>
            <a:endParaRPr lang="en-US" sz="2400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85800" y="2214265"/>
            <a:ext cx="11972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err="1">
                <a:solidFill>
                  <a:srgbClr val="FF0000"/>
                </a:solidFill>
                <a:latin typeface="Comic Sans MS" panose="030F0702030302020204" pitchFamily="66" charset="0"/>
              </a:rPr>
              <a:t>p</a:t>
            </a:r>
            <a:r>
              <a:rPr lang="en-US" sz="2400" dirty="0" err="1" smtClean="0">
                <a:solidFill>
                  <a:srgbClr val="FF0000"/>
                </a:solidFill>
                <a:latin typeface="Comic Sans MS" panose="030F0702030302020204" pitchFamily="66" charset="0"/>
              </a:rPr>
              <a:t>eux</a:t>
            </a:r>
            <a:endParaRPr lang="en-US" sz="2400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914400" y="2747665"/>
            <a:ext cx="990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err="1">
                <a:solidFill>
                  <a:srgbClr val="FF0000"/>
                </a:solidFill>
                <a:latin typeface="Comic Sans MS" panose="030F0702030302020204" pitchFamily="66" charset="0"/>
              </a:rPr>
              <a:t>p</a:t>
            </a:r>
            <a:r>
              <a:rPr lang="en-US" sz="2400" dirty="0" err="1" smtClean="0">
                <a:solidFill>
                  <a:srgbClr val="FF0000"/>
                </a:solidFill>
                <a:latin typeface="Comic Sans MS" panose="030F0702030302020204" pitchFamily="66" charset="0"/>
              </a:rPr>
              <a:t>eut</a:t>
            </a:r>
            <a:endParaRPr lang="en-US" sz="2400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038600" y="1676400"/>
            <a:ext cx="1447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err="1" smtClean="0">
                <a:solidFill>
                  <a:srgbClr val="FF0000"/>
                </a:solidFill>
                <a:latin typeface="Comic Sans MS" panose="030F0702030302020204" pitchFamily="66" charset="0"/>
              </a:rPr>
              <a:t>pouvons</a:t>
            </a:r>
            <a:endParaRPr lang="en-US" sz="2400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114800" y="2214265"/>
            <a:ext cx="11972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err="1" smtClean="0">
                <a:solidFill>
                  <a:srgbClr val="FF0000"/>
                </a:solidFill>
                <a:latin typeface="Comic Sans MS" panose="030F0702030302020204" pitchFamily="66" charset="0"/>
              </a:rPr>
              <a:t>pouvez</a:t>
            </a:r>
            <a:endParaRPr lang="en-US" sz="2400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191000" y="2819400"/>
            <a:ext cx="1447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err="1" smtClean="0">
                <a:solidFill>
                  <a:srgbClr val="FF0000"/>
                </a:solidFill>
                <a:latin typeface="Comic Sans MS" panose="030F0702030302020204" pitchFamily="66" charset="0"/>
              </a:rPr>
              <a:t>peuvent</a:t>
            </a:r>
            <a:endParaRPr lang="en-US" sz="2400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7467600" y="3352800"/>
            <a:ext cx="11972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err="1" smtClean="0">
                <a:solidFill>
                  <a:srgbClr val="FF0000"/>
                </a:solidFill>
                <a:latin typeface="Comic Sans MS" panose="030F0702030302020204" pitchFamily="66" charset="0"/>
              </a:rPr>
              <a:t>pu</a:t>
            </a:r>
            <a:endParaRPr lang="en-US" sz="2400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743200" y="4343400"/>
            <a:ext cx="4495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She can play soccer.</a:t>
            </a:r>
            <a:endParaRPr lang="en-US" sz="2400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819400" y="4876800"/>
            <a:ext cx="4495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They cannot talk.</a:t>
            </a:r>
            <a:endParaRPr lang="en-US" sz="2400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04800" y="5377190"/>
            <a:ext cx="3657600" cy="261610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sz="1100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Notice the NE PAS go only around the first verb</a:t>
            </a:r>
            <a:endParaRPr lang="en-US" sz="1100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514600" y="5558135"/>
            <a:ext cx="4495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Can you all dance?</a:t>
            </a:r>
            <a:endParaRPr lang="en-US" sz="2400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 animBg="1"/>
      <p:bldP spid="1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533400"/>
            <a:ext cx="8746049" cy="586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3505200" y="533400"/>
            <a:ext cx="5105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should    to have to      </a:t>
            </a:r>
            <a:r>
              <a:rPr lang="en-US" sz="2400" dirty="0" err="1" smtClean="0">
                <a:solidFill>
                  <a:srgbClr val="FF0000"/>
                </a:solidFill>
                <a:latin typeface="Comic Sans MS" panose="030F0702030302020204" pitchFamily="66" charset="0"/>
              </a:rPr>
              <a:t>to</a:t>
            </a:r>
            <a:r>
              <a:rPr lang="en-US" sz="2400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 “must” </a:t>
            </a:r>
            <a:endParaRPr lang="en-US" sz="2400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09600" y="1680865"/>
            <a:ext cx="11972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err="1" smtClean="0">
                <a:solidFill>
                  <a:srgbClr val="FF0000"/>
                </a:solidFill>
                <a:latin typeface="Comic Sans MS" panose="030F0702030302020204" pitchFamily="66" charset="0"/>
              </a:rPr>
              <a:t>dois</a:t>
            </a:r>
            <a:endParaRPr lang="en-US" sz="2400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85800" y="2214265"/>
            <a:ext cx="11972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err="1" smtClean="0">
                <a:solidFill>
                  <a:srgbClr val="FF0000"/>
                </a:solidFill>
                <a:latin typeface="Comic Sans MS" panose="030F0702030302020204" pitchFamily="66" charset="0"/>
              </a:rPr>
              <a:t>dois</a:t>
            </a:r>
            <a:endParaRPr lang="en-US" sz="2400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914400" y="2747665"/>
            <a:ext cx="990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err="1" smtClean="0">
                <a:solidFill>
                  <a:srgbClr val="FF0000"/>
                </a:solidFill>
                <a:latin typeface="Comic Sans MS" panose="030F0702030302020204" pitchFamily="66" charset="0"/>
              </a:rPr>
              <a:t>doit</a:t>
            </a:r>
            <a:endParaRPr lang="en-US" sz="2400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038600" y="1676400"/>
            <a:ext cx="1447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err="1" smtClean="0">
                <a:solidFill>
                  <a:srgbClr val="FF0000"/>
                </a:solidFill>
                <a:latin typeface="Comic Sans MS" panose="030F0702030302020204" pitchFamily="66" charset="0"/>
              </a:rPr>
              <a:t>devons</a:t>
            </a:r>
            <a:endParaRPr lang="en-US" sz="2400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114800" y="2214265"/>
            <a:ext cx="11972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err="1" smtClean="0">
                <a:solidFill>
                  <a:srgbClr val="FF0000"/>
                </a:solidFill>
                <a:latin typeface="Comic Sans MS" panose="030F0702030302020204" pitchFamily="66" charset="0"/>
              </a:rPr>
              <a:t>devez</a:t>
            </a:r>
            <a:endParaRPr lang="en-US" sz="2400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191000" y="2819400"/>
            <a:ext cx="1447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err="1" smtClean="0">
                <a:solidFill>
                  <a:srgbClr val="FF0000"/>
                </a:solidFill>
                <a:latin typeface="Comic Sans MS" panose="030F0702030302020204" pitchFamily="66" charset="0"/>
              </a:rPr>
              <a:t>doivent</a:t>
            </a:r>
            <a:endParaRPr lang="en-US" sz="2400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7467600" y="3352800"/>
            <a:ext cx="11972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err="1" smtClean="0">
                <a:solidFill>
                  <a:srgbClr val="FF0000"/>
                </a:solidFill>
                <a:latin typeface="Comic Sans MS" panose="030F0702030302020204" pitchFamily="66" charset="0"/>
              </a:rPr>
              <a:t>dû</a:t>
            </a:r>
            <a:endParaRPr lang="en-US" sz="2400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743200" y="4343400"/>
            <a:ext cx="4495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She must play soccer.</a:t>
            </a:r>
            <a:endParaRPr lang="en-US" sz="2400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819400" y="4876800"/>
            <a:ext cx="4495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They must not talk.</a:t>
            </a:r>
            <a:endParaRPr lang="en-US" sz="2400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04800" y="5377190"/>
            <a:ext cx="3657600" cy="261610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sz="1100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Notice the NE PAS go only around the first verb</a:t>
            </a:r>
            <a:endParaRPr lang="en-US" sz="1100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514600" y="5558135"/>
            <a:ext cx="4495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You all should dance!</a:t>
            </a:r>
            <a:endParaRPr lang="en-US" sz="2400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 animBg="1"/>
      <p:bldP spid="1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9000" y="457200"/>
            <a:ext cx="1655765" cy="1655765"/>
          </a:xfrm>
          <a:prstGeom prst="rect">
            <a:avLst/>
          </a:prstGeom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2400" y="2895600"/>
            <a:ext cx="8991600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3886200" y="2743200"/>
            <a:ext cx="1752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noun</a:t>
            </a:r>
            <a:endParaRPr lang="en-US" sz="2800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162800" y="2895600"/>
            <a:ext cx="1676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to owe</a:t>
            </a:r>
            <a:endParaRPr lang="en-US" sz="2400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124200" y="3352800"/>
            <a:ext cx="5105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Je </a:t>
            </a:r>
            <a:r>
              <a:rPr lang="en-US" sz="2800" dirty="0" err="1" smtClean="0">
                <a:solidFill>
                  <a:srgbClr val="FF0000"/>
                </a:solidFill>
                <a:latin typeface="Comic Sans MS" panose="030F0702030302020204" pitchFamily="66" charset="0"/>
              </a:rPr>
              <a:t>dois</a:t>
            </a:r>
            <a:r>
              <a:rPr lang="en-US" sz="2800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 5 </a:t>
            </a:r>
            <a:r>
              <a:rPr lang="en-US" sz="2800" dirty="0" err="1" smtClean="0">
                <a:solidFill>
                  <a:srgbClr val="FF0000"/>
                </a:solidFill>
                <a:latin typeface="Comic Sans MS" panose="030F0702030302020204" pitchFamily="66" charset="0"/>
              </a:rPr>
              <a:t>euros</a:t>
            </a:r>
            <a:r>
              <a:rPr lang="en-US" sz="2800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 à </a:t>
            </a:r>
            <a:r>
              <a:rPr lang="en-US" sz="2800" dirty="0" err="1" smtClean="0">
                <a:solidFill>
                  <a:srgbClr val="FF0000"/>
                </a:solidFill>
                <a:latin typeface="Comic Sans MS" panose="030F0702030302020204" pitchFamily="66" charset="0"/>
              </a:rPr>
              <a:t>mon</a:t>
            </a:r>
            <a:r>
              <a:rPr lang="en-US" sz="2800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 frère.</a:t>
            </a:r>
            <a:endParaRPr lang="en-US" sz="2800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819400" y="3962400"/>
            <a:ext cx="3124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Elle </a:t>
            </a:r>
            <a:r>
              <a:rPr lang="en-US" sz="2400" dirty="0" err="1" smtClean="0">
                <a:solidFill>
                  <a:srgbClr val="FF0000"/>
                </a:solidFill>
                <a:latin typeface="Comic Sans MS" panose="030F0702030302020204" pitchFamily="66" charset="0"/>
              </a:rPr>
              <a:t>doit</a:t>
            </a:r>
            <a:r>
              <a:rPr lang="en-US" sz="2400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 20 </a:t>
            </a:r>
            <a:r>
              <a:rPr lang="en-US" sz="2400" dirty="0" err="1" smtClean="0">
                <a:solidFill>
                  <a:srgbClr val="FF0000"/>
                </a:solidFill>
                <a:latin typeface="Comic Sans MS" panose="030F0702030302020204" pitchFamily="66" charset="0"/>
              </a:rPr>
              <a:t>euros</a:t>
            </a:r>
            <a:r>
              <a:rPr lang="en-US" sz="2400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.</a:t>
            </a:r>
            <a:endParaRPr lang="en-US" sz="2400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2"/>
          <p:cNvGrpSpPr>
            <a:grpSpLocks/>
          </p:cNvGrpSpPr>
          <p:nvPr/>
        </p:nvGrpSpPr>
        <p:grpSpPr bwMode="auto">
          <a:xfrm>
            <a:off x="3733800" y="1866893"/>
            <a:ext cx="2203847" cy="3375032"/>
            <a:chOff x="4014" y="6725"/>
            <a:chExt cx="4626" cy="5316"/>
          </a:xfrm>
        </p:grpSpPr>
        <p:grpSp>
          <p:nvGrpSpPr>
            <p:cNvPr id="6" name="Group 3"/>
            <p:cNvGrpSpPr>
              <a:grpSpLocks/>
            </p:cNvGrpSpPr>
            <p:nvPr/>
          </p:nvGrpSpPr>
          <p:grpSpPr bwMode="auto">
            <a:xfrm>
              <a:off x="4014" y="6725"/>
              <a:ext cx="4626" cy="5316"/>
              <a:chOff x="3996" y="4457"/>
              <a:chExt cx="4626" cy="5316"/>
            </a:xfrm>
          </p:grpSpPr>
          <p:pic>
            <p:nvPicPr>
              <p:cNvPr id="1028" name="Picture 4" descr="MC900391022[1]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996" y="5204"/>
                <a:ext cx="4626" cy="456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029" name="Picture 12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36000"/>
              <a:stretch>
                <a:fillRect/>
              </a:stretch>
            </p:blipFill>
            <p:spPr bwMode="auto">
              <a:xfrm rot="19718304">
                <a:off x="4031" y="4457"/>
                <a:ext cx="2263" cy="125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7" name="Rectangle 6"/>
            <p:cNvSpPr>
              <a:spLocks noChangeArrowheads="1"/>
            </p:cNvSpPr>
            <p:nvPr/>
          </p:nvSpPr>
          <p:spPr bwMode="auto">
            <a:xfrm>
              <a:off x="4572" y="8172"/>
              <a:ext cx="396" cy="46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8" name="Rectangle 7"/>
          <p:cNvSpPr/>
          <p:nvPr/>
        </p:nvSpPr>
        <p:spPr>
          <a:xfrm>
            <a:off x="1839801" y="618364"/>
            <a:ext cx="574721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/>
              </a:rPr>
              <a:t>Worksheet Practice</a:t>
            </a:r>
            <a:endParaRPr lang="en-US" sz="5400" b="1" cap="none" spc="0" dirty="0">
              <a:ln w="12700" cmpd="sng">
                <a:solidFill>
                  <a:schemeClr val="accent4"/>
                </a:solidFill>
                <a:prstDash val="solid"/>
              </a:ln>
              <a:gradFill>
                <a:gsLst>
                  <a:gs pos="0">
                    <a:schemeClr val="accent4"/>
                  </a:gs>
                  <a:gs pos="4000">
                    <a:schemeClr val="accent4">
                      <a:lumMod val="60000"/>
                      <a:lumOff val="40000"/>
                    </a:schemeClr>
                  </a:gs>
                  <a:gs pos="87000">
                    <a:schemeClr val="accent4">
                      <a:lumMod val="20000"/>
                      <a:lumOff val="8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15104564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169</TotalTime>
  <Words>269</Words>
  <Application>Microsoft Macintosh PowerPoint</Application>
  <PresentationFormat>On-screen Show (4:3)</PresentationFormat>
  <Paragraphs>67</Paragraphs>
  <Slides>12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6" baseType="lpstr">
      <vt:lpstr>Calibri</vt:lpstr>
      <vt:lpstr>Comic Sans MS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Frisco ISD</Company>
  <LinksUpToDate>false</LinksUpToDate>
  <SharedDoc>false</SharedDoc>
  <HyperlinksChanged>false</HyperlinksChanged>
  <AppVersion>15.0025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techuser</dc:creator>
  <cp:lastModifiedBy>Kristen Valente</cp:lastModifiedBy>
  <cp:revision>14</cp:revision>
  <dcterms:created xsi:type="dcterms:W3CDTF">2013-11-01T18:26:10Z</dcterms:created>
  <dcterms:modified xsi:type="dcterms:W3CDTF">2017-11-14T04:04:32Z</dcterms:modified>
</cp:coreProperties>
</file>